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17" r:id="rId3"/>
    <p:sldId id="1018" r:id="rId4"/>
    <p:sldId id="1019" r:id="rId5"/>
    <p:sldId id="1020" r:id="rId6"/>
    <p:sldId id="1009" r:id="rId7"/>
    <p:sldId id="1010" r:id="rId8"/>
    <p:sldId id="1011" r:id="rId9"/>
    <p:sldId id="1027" r:id="rId10"/>
    <p:sldId id="1012" r:id="rId11"/>
    <p:sldId id="1026" r:id="rId12"/>
    <p:sldId id="1021" r:id="rId13"/>
    <p:sldId id="1013" r:id="rId14"/>
    <p:sldId id="1022" r:id="rId15"/>
    <p:sldId id="1023" r:id="rId16"/>
    <p:sldId id="1024" r:id="rId17"/>
    <p:sldId id="102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What’s the weather like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Get ready—Start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639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685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an umbrella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685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60854" y="276582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本题考查形容词辨析。根据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umbrella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可知，现在在下雨。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多雨的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多风的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，此处要用形容词来修饰天气，故选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6046" y="15694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685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rain comes down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685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en-US" dirty="0"/>
          </a:p>
        </p:txBody>
      </p:sp>
      <p:sp>
        <p:nvSpPr>
          <p:cNvPr id="13" name="内容占位符 11"/>
          <p:cNvSpPr txBox="1">
            <a:spLocks/>
          </p:cNvSpPr>
          <p:nvPr/>
        </p:nvSpPr>
        <p:spPr bwMode="auto">
          <a:xfrm>
            <a:off x="360854" y="287152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本题考查固定搭配。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home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是现在分词形式；题干中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是副词，前面不需要加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10630" y="16759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200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四、选出与图片内容相符的句子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r="25993"/>
          <a:stretch/>
        </p:blipFill>
        <p:spPr>
          <a:xfrm>
            <a:off x="406575" y="1381668"/>
            <a:ext cx="8424936" cy="154327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83435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 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 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 　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86658"/>
          <a:stretch/>
        </p:blipFill>
        <p:spPr>
          <a:xfrm>
            <a:off x="9875053" y="1278190"/>
            <a:ext cx="1620753" cy="1646754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65983"/>
            <a:ext cx="65984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6818313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snowman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6818313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 comes down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6818313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sunny 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play sports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6818313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 blows around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矩形 6"/>
          <p:cNvSpPr/>
          <p:nvPr/>
        </p:nvSpPr>
        <p:spPr>
          <a:xfrm>
            <a:off x="1279906" y="29509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511030" y="29778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463358" y="29570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743877" y="29477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6427538" y="3563780"/>
            <a:ext cx="548184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图片是下雪和雪人，故选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6427538" y="4221662"/>
            <a:ext cx="548184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图片是晴朗的天气，故选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6427538" y="4834208"/>
            <a:ext cx="548184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图片是刮大风的场景，故选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6427538" y="5456452"/>
            <a:ext cx="548184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图片是下雨场景，故选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8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露和网友汤姆约定每天打视频电话互相分享日记。又到了打视频电话的时候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一起来看看吧。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Lulu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en-US" altLang="zh-CN" spc="-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morning,Tom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you read yesterday’s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昨天的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 now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pc="-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read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shows the diary and reads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1609294"/>
            <a:ext cx="3240360" cy="44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2592"/>
            <a:ext cx="11485848" cy="4616648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wear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raincoat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sky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rain falls on my way to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stops,but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still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 my coat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/>
            <a:r>
              <a:rPr lang="en-US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Big clouds cover</a:t>
            </a:r>
            <a:r>
              <a:rPr lang="zh-CN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遮盖</a:t>
            </a:r>
            <a:r>
              <a:rPr lang="zh-CN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</a:t>
            </a:r>
            <a:r>
              <a:rPr lang="en-US" altLang="zh-CN" spc="-3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moon</a:t>
            </a:r>
            <a:r>
              <a:rPr lang="en-US" altLang="zh-CN" spc="-30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3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wind blows strongly</a:t>
            </a:r>
            <a:r>
              <a:rPr lang="zh-CN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强劲地</a:t>
            </a:r>
            <a:r>
              <a:rPr lang="zh-CN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3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8724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Lulu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 changes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fast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weather like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sunny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will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foggy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有雾的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Lulu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prepare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different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check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查看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App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umbrella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 thick gloves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4103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（一）根据材料内容，判断下列句子正（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changes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It’ll be foggy tomorrow afternoon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check the weather App to prepare for different weather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82638" y="1494020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7846" y="206131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“Weather changes so fast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可知，天气变化很快，故填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78649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7846" y="334821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it will be foggy tomorrow morning.”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可知，明天早上有雾，故填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67846" y="522216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do you prepare for different weather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和答语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always check the weather App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可知答案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2637" y="4709463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956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（二）根据材料内容，完成下列表格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605932"/>
              </p:ext>
            </p:extLst>
          </p:nvPr>
        </p:nvGraphicFramePr>
        <p:xfrm>
          <a:off x="622598" y="1296468"/>
          <a:ext cx="11224104" cy="2736305"/>
        </p:xfrm>
        <a:graphic>
          <a:graphicData uri="http://schemas.openxmlformats.org/drawingml/2006/table">
            <a:tbl>
              <a:tblPr firstRow="1" firstCol="1" bandRow="1"/>
              <a:tblGrid>
                <a:gridCol w="4654594">
                  <a:extLst>
                    <a:ext uri="{9D8B030D-6E8A-4147-A177-3AD203B41FA5}">
                      <a16:colId xmlns:a16="http://schemas.microsoft.com/office/drawing/2014/main" val="4165596942"/>
                    </a:ext>
                  </a:extLst>
                </a:gridCol>
                <a:gridCol w="6569510">
                  <a:extLst>
                    <a:ext uri="{9D8B030D-6E8A-4147-A177-3AD203B41FA5}">
                      <a16:colId xmlns:a16="http://schemas.microsoft.com/office/drawing/2014/main" val="1239188637"/>
                    </a:ext>
                  </a:extLst>
                </a:gridCol>
              </a:tblGrid>
              <a:tr h="54726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9413069"/>
                  </a:ext>
                </a:extLst>
              </a:tr>
              <a:tr h="54726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 Morning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24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63595"/>
                  </a:ext>
                </a:extLst>
              </a:tr>
              <a:tr h="54726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 Afternoon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6856"/>
                  </a:ext>
                </a:extLst>
              </a:tr>
              <a:tr h="54726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 Evening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__________________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1498315"/>
                  </a:ext>
                </a:extLst>
              </a:tr>
              <a:tr h="54726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627858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8207005" y="1834913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rainy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8207005" y="2327429"/>
            <a:ext cx="885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cold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en-US" altLang="zh-CN" sz="2400" dirty="0" smtClean="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35366" y="2800012"/>
            <a:ext cx="2642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windy </a:t>
            </a:r>
            <a:r>
              <a:rPr lang="en-US" altLang="zh-CN" sz="2400" dirty="0">
                <a:cs typeface="Times New Roman" panose="02020603050405020304" pitchFamily="18" charset="0"/>
              </a:rPr>
              <a:t>and </a:t>
            </a:r>
            <a:r>
              <a:rPr lang="en-US" altLang="zh-CN" sz="2400" dirty="0" smtClean="0">
                <a:cs typeface="Times New Roman" panose="02020603050405020304" pitchFamily="18" charset="0"/>
              </a:rPr>
              <a:t>cloudy</a:t>
            </a:r>
          </a:p>
        </p:txBody>
      </p:sp>
      <p:sp>
        <p:nvSpPr>
          <p:cNvPr id="7" name="矩形 6"/>
          <p:cNvSpPr/>
          <p:nvPr/>
        </p:nvSpPr>
        <p:spPr>
          <a:xfrm>
            <a:off x="8039422" y="3359774"/>
            <a:ext cx="1544971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sunny</a:t>
            </a:r>
            <a:endParaRPr lang="en-US" altLang="zh-CN" sz="2400" dirty="0" smtClean="0">
              <a:cs typeface="Times New Roman" panose="02020603050405020304" pitchFamily="18" charset="0"/>
            </a:endParaRPr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472568" y="4095360"/>
            <a:ext cx="11374134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wear my raincoat.”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可知，那时正在下雨，故填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6"/>
          <p:cNvSpPr txBox="1">
            <a:spLocks/>
          </p:cNvSpPr>
          <p:nvPr/>
        </p:nvSpPr>
        <p:spPr bwMode="auto">
          <a:xfrm>
            <a:off x="472568" y="4584728"/>
            <a:ext cx="11374134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it is still cold”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可知，天气很冷，故填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6"/>
          <p:cNvSpPr txBox="1">
            <a:spLocks/>
          </p:cNvSpPr>
          <p:nvPr/>
        </p:nvSpPr>
        <p:spPr bwMode="auto">
          <a:xfrm>
            <a:off x="472568" y="5095153"/>
            <a:ext cx="11449272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“Big clouds cover the moon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wind blows strongly.”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可知，有大风和大量的云，故填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 and cloudy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6"/>
          <p:cNvSpPr txBox="1">
            <a:spLocks/>
          </p:cNvSpPr>
          <p:nvPr/>
        </p:nvSpPr>
        <p:spPr bwMode="auto">
          <a:xfrm>
            <a:off x="472568" y="6078424"/>
            <a:ext cx="11374134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sunny now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可知答案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00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单元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712" y="1511214"/>
            <a:ext cx="11449272" cy="525353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257924"/>
              </p:ext>
            </p:extLst>
          </p:nvPr>
        </p:nvGraphicFramePr>
        <p:xfrm>
          <a:off x="405590" y="2028800"/>
          <a:ext cx="11440394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793072">
                  <a:extLst>
                    <a:ext uri="{9D8B030D-6E8A-4147-A177-3AD203B41FA5}">
                      <a16:colId xmlns:a16="http://schemas.microsoft.com/office/drawing/2014/main" val="1548698533"/>
                    </a:ext>
                  </a:extLst>
                </a:gridCol>
                <a:gridCol w="10647322">
                  <a:extLst>
                    <a:ext uri="{9D8B030D-6E8A-4147-A177-3AD203B41FA5}">
                      <a16:colId xmlns:a16="http://schemas.microsoft.com/office/drawing/2014/main" val="43481619"/>
                    </a:ext>
                  </a:extLst>
                </a:gridCol>
              </a:tblGrid>
              <a:tr h="298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单元脉络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7064311"/>
                  </a:ext>
                </a:extLst>
              </a:tr>
            </a:tbl>
          </a:graphicData>
        </a:graphic>
      </p:graphicFrame>
      <p:pic>
        <p:nvPicPr>
          <p:cNvPr id="1026" name="dt3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752" y="2231294"/>
            <a:ext cx="8797974" cy="270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898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463500"/>
              </p:ext>
            </p:extLst>
          </p:nvPr>
        </p:nvGraphicFramePr>
        <p:xfrm>
          <a:off x="406574" y="764704"/>
          <a:ext cx="11233248" cy="5745480"/>
        </p:xfrm>
        <a:graphic>
          <a:graphicData uri="http://schemas.openxmlformats.org/drawingml/2006/table">
            <a:tbl>
              <a:tblPr firstRow="1" firstCol="1" bandRow="1"/>
              <a:tblGrid>
                <a:gridCol w="1080120">
                  <a:extLst>
                    <a:ext uri="{9D8B030D-6E8A-4147-A177-3AD203B41FA5}">
                      <a16:colId xmlns:a16="http://schemas.microsoft.com/office/drawing/2014/main" val="4092489192"/>
                    </a:ext>
                  </a:extLst>
                </a:gridCol>
                <a:gridCol w="10153128">
                  <a:extLst>
                    <a:ext uri="{9D8B030D-6E8A-4147-A177-3AD203B41FA5}">
                      <a16:colId xmlns:a16="http://schemas.microsoft.com/office/drawing/2014/main" val="1524891486"/>
                    </a:ext>
                  </a:extLst>
                </a:gridCol>
              </a:tblGrid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/k/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6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zh-CN" sz="26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old,</a:t>
                      </a:r>
                      <a:r>
                        <a:rPr lang="en-US" altLang="zh-CN" sz="26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zh-CN" sz="26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ome,</a:t>
                      </a:r>
                      <a:r>
                        <a:rPr lang="en-US" altLang="zh-CN" sz="26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zh-CN" sz="26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oat</a:t>
                      </a:r>
                      <a:endParaRPr lang="zh-CN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/h/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6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</a:t>
                      </a:r>
                      <a:r>
                        <a:rPr lang="en-US" altLang="zh-CN" sz="26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ot,</a:t>
                      </a:r>
                      <a:r>
                        <a:rPr lang="en-US" altLang="zh-CN" sz="26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</a:t>
                      </a:r>
                      <a:r>
                        <a:rPr lang="en-US" altLang="zh-CN" sz="26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at,</a:t>
                      </a:r>
                      <a:r>
                        <a:rPr lang="en-US" altLang="zh-CN" sz="26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</a:t>
                      </a:r>
                      <a:r>
                        <a:rPr lang="en-US" altLang="zh-CN" sz="26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ave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694439"/>
                  </a:ext>
                </a:extLst>
              </a:tr>
              <a:tr h="396021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天气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sunny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阳光充足的　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 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云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经过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cloudy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多云的，阴天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 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风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blow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吹，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刮　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windy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风大的；多风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雨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rainy 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雨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snow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雪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任何一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冷的，寒冷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或者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享受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乐趣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diary 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日记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special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特殊的，特别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老师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taste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味道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real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真的，真正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later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之后　 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surprise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意想不到的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事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coat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外套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转身，转动　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TV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电视　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report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报道</a:t>
                      </a: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35119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8041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008119"/>
              </p:ext>
            </p:extLst>
          </p:nvPr>
        </p:nvGraphicFramePr>
        <p:xfrm>
          <a:off x="406574" y="980728"/>
          <a:ext cx="11377264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1914425266"/>
                    </a:ext>
                  </a:extLst>
                </a:gridCol>
                <a:gridCol w="10441160">
                  <a:extLst>
                    <a:ext uri="{9D8B030D-6E8A-4147-A177-3AD203B41FA5}">
                      <a16:colId xmlns:a16="http://schemas.microsoft.com/office/drawing/2014/main" val="1523014153"/>
                    </a:ext>
                  </a:extLst>
                </a:gridCol>
              </a:tblGrid>
              <a:tr h="16164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cream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冰激凌，雪糕　　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打开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fun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玩得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out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出去　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回家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a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idea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一个好主意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给某人打电话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want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do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想要做某事</a:t>
                      </a: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908721"/>
                  </a:ext>
                </a:extLst>
              </a:tr>
              <a:tr h="29095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核心句型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—What’s the weather like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？天气怎么样？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—It’s sunny and warm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天气晴朗且温暖。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的缩写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在本句中意为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can go out to play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我们可以出去玩。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it cold or hot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？天气是冷还是热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8068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5044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005357"/>
              </p:ext>
            </p:extLst>
          </p:nvPr>
        </p:nvGraphicFramePr>
        <p:xfrm>
          <a:off x="406574" y="929348"/>
          <a:ext cx="11377264" cy="5376672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1708461822"/>
                    </a:ext>
                  </a:extLst>
                </a:gridCol>
                <a:gridCol w="10441160">
                  <a:extLst>
                    <a:ext uri="{9D8B030D-6E8A-4147-A177-3AD203B41FA5}">
                      <a16:colId xmlns:a16="http://schemas.microsoft.com/office/drawing/2014/main" val="4184880796"/>
                    </a:ext>
                  </a:extLst>
                </a:gridCol>
              </a:tblGrid>
              <a:tr h="10817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核心句型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need my coat or not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？我是否需要我的外套？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为实义动词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需要助动词帮助构成疑问句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还可作情态动词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后接动词原形。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on,let’s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turn on the TV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来吧，让我们打开电视吧。</a:t>
                      </a: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6665196"/>
                  </a:ext>
                </a:extLst>
              </a:tr>
              <a:tr h="11618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必学语法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的用法</a:t>
                      </a:r>
                    </a:p>
                    <a:p>
                      <a:pPr marL="0" indent="719138"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 us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的缩写形式，意为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让我们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let’s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常用来建议或邀请他人一起做某事，其后接动词原形，回答方式有两种：</a:t>
                      </a:r>
                    </a:p>
                    <a:p>
                      <a:pPr algn="di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表达同意可用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“OK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/Great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。表达不同意可用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Sorry,I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can’t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</a:p>
                    <a:p>
                      <a:pPr algn="l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Maybe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later.”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54154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1336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62" y="1916832"/>
            <a:ext cx="11422984" cy="149312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（　　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75096" y="4111912"/>
            <a:ext cx="177437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snowy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75096" y="4773119"/>
            <a:ext cx="177437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windy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75096" y="5354632"/>
            <a:ext cx="177437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799062" y="4023998"/>
            <a:ext cx="177437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rainy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4799062" y="4594613"/>
            <a:ext cx="177437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04304" y="341362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700470" y="33968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069804" y="3401942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583869" y="33968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0915580" y="342748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二、观察天气符号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用英文写出对应的表示天气的形容词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qtf170.jpg" descr="id:21474930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75650" y="1624497"/>
            <a:ext cx="999076" cy="1006212"/>
          </a:xfrm>
          <a:prstGeom prst="rect">
            <a:avLst/>
          </a:prstGeom>
        </p:spPr>
      </p:pic>
      <p:pic>
        <p:nvPicPr>
          <p:cNvPr id="5" name="qtf171.jpg" descr="id:21474930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4966" y="1606741"/>
            <a:ext cx="1040109" cy="1006212"/>
          </a:xfrm>
          <a:prstGeom prst="rect">
            <a:avLst/>
          </a:prstGeom>
        </p:spPr>
      </p:pic>
      <p:pic>
        <p:nvPicPr>
          <p:cNvPr id="6" name="qtf172.jpg" descr="id:21474930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15286" y="1630760"/>
            <a:ext cx="1006212" cy="1006212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52322" y="1973863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1854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qtf173.jpg" descr="id:214749307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66614" y="2823519"/>
            <a:ext cx="965138" cy="1010841"/>
          </a:xfrm>
          <a:prstGeom prst="rect">
            <a:avLst/>
          </a:prstGeom>
        </p:spPr>
      </p:pic>
      <p:pic>
        <p:nvPicPr>
          <p:cNvPr id="10" name="qtf174.jpg" descr="id:214749308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964234" y="2821350"/>
            <a:ext cx="1010841" cy="1010841"/>
          </a:xfrm>
          <a:prstGeom prst="rect">
            <a:avLst/>
          </a:prstGeom>
        </p:spPr>
      </p:pic>
      <p:pic>
        <p:nvPicPr>
          <p:cNvPr id="11" name="qtfjt5.jpg" descr="id:2147493088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6841920" y="2850207"/>
            <a:ext cx="1003672" cy="101084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42436" y="2032448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sunny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107162" y="2017990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cloudy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330021" y="2032304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rainy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078317" y="3243037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windy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243448" y="3240877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snowy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509557" y="3300614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cold</a:t>
            </a:r>
            <a:endParaRPr lang="zh-CN" altLang="en-US" dirty="0"/>
          </a:p>
        </p:txBody>
      </p:sp>
      <p:sp>
        <p:nvSpPr>
          <p:cNvPr id="17" name="内容占位符 6"/>
          <p:cNvSpPr txBox="1">
            <a:spLocks/>
          </p:cNvSpPr>
          <p:nvPr/>
        </p:nvSpPr>
        <p:spPr bwMode="auto">
          <a:xfrm>
            <a:off x="360394" y="393305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设计天气符号时，会参照天气的独特代表物，如下雪天的雪花等，所以可以根据特有的元素来判断。注意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的图标的微小差异。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685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685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685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6853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68533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0608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本题考查询问天气的句型。询问天气的常用句型是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the weather 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“How’s the weather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6853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sunny and warm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play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685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0192" y="15126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内容占位符 8"/>
          <p:cNvSpPr txBox="1">
            <a:spLocks/>
          </p:cNvSpPr>
          <p:nvPr/>
        </p:nvSpPr>
        <p:spPr bwMode="auto">
          <a:xfrm>
            <a:off x="360854" y="270892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本题考查动词短语辨析。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sunny and warm.”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可知，天气好，可以出去玩耍，故选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42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1401</Words>
  <Application>Microsoft Office PowerPoint</Application>
  <PresentationFormat>自定义</PresentationFormat>
  <Paragraphs>135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366</cp:revision>
  <dcterms:created xsi:type="dcterms:W3CDTF">2020-11-06T05:24:00Z</dcterms:created>
  <dcterms:modified xsi:type="dcterms:W3CDTF">2025-06-30T07:57:35Z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